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  <p:sldId id="307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9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41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7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5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8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9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6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3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47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23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75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1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35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66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1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3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62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39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39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52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8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3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6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18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29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6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3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4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88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2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00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13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2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26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8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4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第四章 隐马尔可夫模型与序列标注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4.1 </a:t>
            </a:r>
            <a:r>
              <a:rPr lang="zh-CN" altLang="en-US" b="1" dirty="0"/>
              <a:t>序列标注问题</a:t>
            </a:r>
            <a:endParaRPr lang="en-US" altLang="zh-CN" b="1" dirty="0"/>
          </a:p>
          <a:p>
            <a:r>
              <a:rPr lang="en-US" b="1" dirty="0"/>
              <a:t>4.2 </a:t>
            </a:r>
            <a:r>
              <a:rPr lang="en-US" b="1" dirty="0" err="1"/>
              <a:t>隐马尔可夫模型</a:t>
            </a:r>
            <a:endParaRPr lang="en-US" b="1" dirty="0"/>
          </a:p>
          <a:p>
            <a:r>
              <a:rPr lang="en-US" b="1" dirty="0"/>
              <a:t>4.3 </a:t>
            </a:r>
            <a:r>
              <a:rPr lang="zh-CN" altLang="en-US" b="1" dirty="0"/>
              <a:t>隐马尔可夫模型的样本生成</a:t>
            </a:r>
            <a:endParaRPr lang="en-US" b="1" dirty="0"/>
          </a:p>
          <a:p>
            <a:r>
              <a:rPr lang="en-US" b="1" dirty="0"/>
              <a:t>4.4 </a:t>
            </a:r>
            <a:r>
              <a:rPr lang="zh-CN" altLang="en-US" b="1" dirty="0"/>
              <a:t>隐马尔可夫模型的训练</a:t>
            </a:r>
            <a:endParaRPr lang="en-US" b="1" dirty="0"/>
          </a:p>
          <a:p>
            <a:r>
              <a:rPr lang="en-US" b="1" dirty="0"/>
              <a:t>4.5 </a:t>
            </a:r>
            <a:r>
              <a:rPr lang="zh-CN" altLang="en-US" b="1" dirty="0"/>
              <a:t>隐马尔可夫模型的预测</a:t>
            </a:r>
            <a:endParaRPr lang="en-US" b="1" dirty="0"/>
          </a:p>
          <a:p>
            <a:r>
              <a:rPr lang="en-US" b="1" dirty="0"/>
              <a:t>4.6 </a:t>
            </a:r>
            <a:r>
              <a:rPr lang="zh-CN" altLang="en-US" b="1" dirty="0"/>
              <a:t>隐马尔可夫模型应用于中文分词</a:t>
            </a:r>
            <a:endParaRPr lang="en-US" b="1" dirty="0"/>
          </a:p>
          <a:p>
            <a:r>
              <a:rPr lang="en-US" b="1"/>
              <a:t>4.7 </a:t>
            </a:r>
            <a:r>
              <a:rPr lang="zh-CN" altLang="en-US" b="1"/>
              <a:t>二阶</a:t>
            </a:r>
            <a:r>
              <a:rPr lang="zh-CN" altLang="en-US" b="1" dirty="0"/>
              <a:t>隐马尔可夫模型</a:t>
            </a:r>
            <a:r>
              <a:rPr lang="en-US" b="1" dirty="0"/>
              <a:t>*</a:t>
            </a:r>
          </a:p>
          <a:p>
            <a:r>
              <a:rPr lang="en-US" b="1" dirty="0"/>
              <a:t>4.8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4.2.1 </a:t>
            </a:r>
            <a:r>
              <a:rPr lang="zh-CN" altLang="en-US" b="1" dirty="0"/>
              <a:t>从马尔可夫假设到隐马尔可夫模型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隐马尔可夫模型</a:t>
            </a:r>
            <a:r>
              <a:rPr lang="zh-CN" altLang="en-US" dirty="0"/>
              <a:t>利用三个要素来模拟时序序列的发生过程</a:t>
            </a:r>
            <a:endParaRPr lang="en-US" altLang="zh-CN" dirty="0"/>
          </a:p>
          <a:p>
            <a:pPr lvl="1"/>
            <a:r>
              <a:rPr lang="zh-CN" altLang="en-US" dirty="0"/>
              <a:t>初始状态概率向量</a:t>
            </a:r>
            <a:endParaRPr lang="en-US" altLang="zh-CN" dirty="0"/>
          </a:p>
          <a:p>
            <a:pPr lvl="1"/>
            <a:r>
              <a:rPr lang="zh-CN" altLang="en-US" dirty="0"/>
              <a:t>状态转移概率矩阵</a:t>
            </a:r>
            <a:endParaRPr lang="en-US" altLang="zh-CN" dirty="0"/>
          </a:p>
          <a:p>
            <a:pPr lvl="1"/>
            <a:r>
              <a:rPr lang="zh-CN" altLang="en-US" dirty="0"/>
              <a:t>发射概率矩阵（也称作观测概率矩阵）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4.2.2 </a:t>
            </a:r>
            <a:r>
              <a:rPr lang="zh-CN" altLang="en-US" b="1" dirty="0"/>
              <a:t>初始状态概率向量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系统启动时进入的第一个状态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初始状态</a:t>
                </a:r>
                <a:endParaRPr lang="en-US" altLang="zh-CN" b="1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种可能的取值，即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就是一个独立的离散型随机变量，由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描述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,0≤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≤1,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是概率分布的参数向量，称为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初始状态概率向量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1D89213C-9A9C-6148-B455-ADD77C6895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429000" y="4082573"/>
            <a:ext cx="5334000" cy="211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018867-0854-574F-BA6F-A9F25E23E1A2}"/>
              </a:ext>
            </a:extLst>
          </p:cNvPr>
          <p:cNvSpPr/>
          <p:nvPr/>
        </p:nvSpPr>
        <p:spPr>
          <a:xfrm>
            <a:off x="4043438" y="3739950"/>
            <a:ext cx="471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4-8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隐马尔可夫模型中的初始状态概率向量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4.2.2 </a:t>
            </a:r>
            <a:r>
              <a:rPr lang="zh-CN" altLang="en-US" b="1" dirty="0"/>
              <a:t>初始状态概率向量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,0≤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≤1,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是概率分布的参数向量，称为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初始状态概率向量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6374" r="-4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79371-A410-F746-A6D5-C9F732C4B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57" y="2890891"/>
            <a:ext cx="9398000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9A4620-8AB3-DE48-97E4-A6D35716AB57}"/>
                  </a:ext>
                </a:extLst>
              </p:cNvPr>
              <p:cNvSpPr/>
              <p:nvPr/>
            </p:nvSpPr>
            <p:spPr>
              <a:xfrm>
                <a:off x="1336497" y="5712659"/>
                <a:ext cx="77501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此时</a:t>
                </a:r>
                <a:r>
                  <a:rPr lang="zh-CN" altLang="en-US" b="1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的初始状态概率向量为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=[0.7,0,0,0.3]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9A4620-8AB3-DE48-97E4-A6D35716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97" y="5712659"/>
                <a:ext cx="7750139" cy="369332"/>
              </a:xfrm>
              <a:prstGeom prst="rect">
                <a:avLst/>
              </a:prstGeom>
              <a:blipFill>
                <a:blip r:embed="rId7"/>
                <a:stretch>
                  <a:fillRect l="-491" t="-1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07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4.2.3 </a:t>
            </a:r>
            <a:r>
              <a:rPr lang="zh-CN" altLang="en-US" b="1" dirty="0"/>
              <a:t>状态转移概率矩阵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的概率就构成了一个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的方阵，称为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状态转移概率矩阵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其中下标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分别表示状态的第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种取值，比如我们约定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表示标注集中的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，依序类推。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F38CBC25-6856-694D-A471-5A69624A463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634483" y="4150837"/>
            <a:ext cx="5334000" cy="211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18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4.2.4 </a:t>
            </a:r>
            <a:r>
              <a:rPr lang="zh-CN" altLang="en-US" b="1" dirty="0"/>
              <a:t>发射概率矩阵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给定每种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都是一个独立的离散型随机变量，其参数对应一个向量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这些参数向量构成了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的矩阵，称为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发射概率矩阵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F38CBC25-6856-694D-A471-5A69624A4633}"/>
              </a:ext>
            </a:extLst>
          </p:cNvPr>
          <p:cNvPicPr/>
          <p:nvPr/>
        </p:nvPicPr>
        <p:blipFill>
          <a:blip r:embed="rId6"/>
          <a:srcRect/>
          <a:stretch/>
        </p:blipFill>
        <p:spPr bwMode="auto">
          <a:xfrm>
            <a:off x="3640871" y="4150837"/>
            <a:ext cx="5321223" cy="211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4560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4.2.5 </a:t>
            </a:r>
            <a:r>
              <a:rPr lang="zh-CN" altLang="en-US" b="1" dirty="0"/>
              <a:t>隐马尔可夫模型的三个基本用法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样本生成问题：给定模型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，生成满足模型约束的样本，即一系列观测序列及其对应的状态序列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模型训练问题：给定训练集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，估计模型参数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序列预测问题：已知模型参数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，给定观测序列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，求最可能的状态序列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 </a:t>
            </a:r>
            <a:r>
              <a:rPr lang="zh-CN" altLang="en-US" b="1" dirty="0"/>
              <a:t>隐马尔可夫模型的样本生成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/>
              <a:t>熟练掌握样本生成问题，可以巩固对</a:t>
            </a:r>
            <a:r>
              <a:rPr lang="zh-CN" altLang="en-US" b="1" dirty="0"/>
              <a:t>隐马尔可夫模型</a:t>
            </a:r>
            <a:r>
              <a:rPr lang="zh-CN" altLang="en-US" dirty="0"/>
              <a:t>的基本流程的理解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某医院招标开发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智能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医疗诊断系统，用来辅助感冒诊断。已知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来诊者只有两种状态：要么健康，要么发烧。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来诊者不确定自己到底是哪种状态，只能回答感觉头晕、体寒或正常。医院认为，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③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感冒这种病，只跟病人前一天的状态有关，并且，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④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当天的病情决定当天的身体感觉。有位来诊者的病历卡上完整地记录了最近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天的身体感受（头晕、体寒或正常），请预测这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天的身体状态（健康或发烧）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0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884CD11B-7B57-3F45-85C5-D33513DBC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29000" y="2168208"/>
            <a:ext cx="5334000" cy="40087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/>
              <a:t>感冒发病的规律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5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F0ED08-3BA3-E34B-8E0B-4C59D492B2CF}"/>
              </a:ext>
            </a:extLst>
          </p:cNvPr>
          <p:cNvSpPr/>
          <p:nvPr/>
        </p:nvSpPr>
        <p:spPr>
          <a:xfrm>
            <a:off x="849331" y="1859339"/>
            <a:ext cx="10853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states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0.7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'normal'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'cold'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'dizzy'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'normal'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'cold'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'dizzy'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observations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'normal'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'cold'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'dizzy'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071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 </a:t>
            </a:r>
            <a:r>
              <a:rPr lang="zh-CN" altLang="en-US" b="1" dirty="0"/>
              <a:t>序列标注问题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/>
                  <a:t>序列标注</a:t>
                </a:r>
                <a:r>
                  <a:rPr lang="zh-CN" altLang="en-US" dirty="0"/>
                  <a:t>（</a:t>
                </a:r>
                <a:r>
                  <a:rPr lang="en-US" dirty="0"/>
                  <a:t>tagging</a:t>
                </a:r>
                <a:r>
                  <a:rPr lang="zh-CN" altLang="en-US" dirty="0"/>
                  <a:t>）指的是给定一个序列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，找出序列中每个元素对应标签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的问题</a:t>
                </a: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所有可能的取值集合称为</a:t>
                </a:r>
                <a:r>
                  <a:rPr lang="zh-CN" altLang="en-US" b="1" dirty="0"/>
                  <a:t>标注集</a:t>
                </a:r>
                <a:r>
                  <a:rPr lang="zh-CN" altLang="en-US" dirty="0"/>
                  <a:t>（</a:t>
                </a:r>
                <a:r>
                  <a:rPr lang="en-US" dirty="0" err="1"/>
                  <a:t>tagset</a:t>
                </a:r>
                <a:r>
                  <a:rPr lang="zh-CN" altLang="en-US" dirty="0"/>
                  <a:t>）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2355CEC4-81B0-A440-B4D6-12CD4AFE41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644900" y="4001294"/>
            <a:ext cx="4902200" cy="186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515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4.3.2 </a:t>
            </a:r>
            <a:r>
              <a:rPr lang="zh-CN" altLang="en-US" b="1" dirty="0"/>
              <a:t>样本生成算法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考虑长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的样本序列，它的生成过程就是沿着隐马尔可夫链走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步：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根据初始状态概率向量采样第一个时刻的状态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采样结束得到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后，根据状态转移概率矩阵第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行的概率向量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采样下一时刻的状态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对每个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，根据发射概率矩阵的第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共计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次，重复步骤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共计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次，输出序列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08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4.3.2 </a:t>
            </a:r>
            <a:r>
              <a:rPr lang="zh-CN" altLang="en-US" b="1" dirty="0"/>
              <a:t>样本生成算法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701928-9300-A04A-8D3D-DB72EE1CEA2B}"/>
              </a:ext>
            </a:extLst>
          </p:cNvPr>
          <p:cNvSpPr/>
          <p:nvPr/>
        </p:nvSpPr>
        <p:spPr>
          <a:xfrm>
            <a:off x="838200" y="1323638"/>
            <a:ext cx="108948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生成样本序列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@param length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序列长度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@return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序列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generate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length)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][length];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(pi);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采样首个隐状态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]]);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根据首个隐状态采样它的显状态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 &lt; length; t++)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(A[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 -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][t]]);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582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 </a:t>
            </a:r>
            <a:r>
              <a:rPr lang="zh-CN" altLang="en-US" b="1" dirty="0"/>
              <a:t>隐马尔可夫模型的训练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利用极大似然法来估计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的参数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参数指的就是三元组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6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4.4.1 </a:t>
            </a:r>
            <a:r>
              <a:rPr lang="zh-CN" altLang="en-US" b="1" dirty="0"/>
              <a:t>转移概率矩阵的估计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记样本序列在时刻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处于状态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转移到状态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统计这样的转移频次计入矩阵元素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根据极大似然估计，从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可估计为矩阵第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行频次的归一化：</a:t>
                </a:r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49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4.4.1 </a:t>
            </a:r>
            <a:r>
              <a:rPr lang="zh-CN" altLang="en-US" b="1" dirty="0"/>
              <a:t>转移概率矩阵的估计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7EE0DC-E8A3-2149-A11C-E75A9E49D6F7}"/>
              </a:ext>
            </a:extLst>
          </p:cNvPr>
          <p:cNvSpPr/>
          <p:nvPr/>
        </p:nvSpPr>
        <p:spPr>
          <a:xfrm>
            <a:off x="698642" y="1414562"/>
            <a:ext cx="126474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estimateTransitionProbability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(Collection&lt;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[][]&gt; samples,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sample : samples)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prev_s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prev_s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][s];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prev_s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normalize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]);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①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1295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4.4.2 </a:t>
            </a:r>
            <a:r>
              <a:rPr lang="zh-CN" altLang="en-US" b="1" dirty="0"/>
              <a:t>初始状态概率向量的估计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的所有取值的频次记作向量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，然后用类似的方法归一化：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9B7622-008D-F946-8A46-F7D6AFC7C2A9}"/>
              </a:ext>
            </a:extLst>
          </p:cNvPr>
          <p:cNvSpPr/>
          <p:nvPr/>
        </p:nvSpPr>
        <p:spPr>
          <a:xfrm>
            <a:off x="838200" y="2197160"/>
            <a:ext cx="11866650" cy="43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en-US" b="1" dirty="0">
              <a:solidFill>
                <a:srgbClr val="007020"/>
              </a:solidFill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en-US" b="1" dirty="0">
              <a:solidFill>
                <a:srgbClr val="007020"/>
              </a:solidFill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estimateStartProbability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(Collection&lt;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[][]&gt; samples,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sample : samples)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[s];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normalize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121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4.4.3 </a:t>
            </a:r>
            <a:r>
              <a:rPr lang="zh-CN" altLang="en-US" b="1" dirty="0"/>
              <a:t>发射概率矩阵的估计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统计样本中状态为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且观测为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的频次，计入矩阵元素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的概率估计为：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57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4.4.3 </a:t>
            </a:r>
            <a:r>
              <a:rPr lang="zh-CN" altLang="en-US" b="1" dirty="0"/>
              <a:t>发射概率矩阵的估计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89EA04-651C-7C4F-8FBE-D50352C3EB5D}"/>
              </a:ext>
            </a:extLst>
          </p:cNvPr>
          <p:cNvSpPr/>
          <p:nvPr/>
        </p:nvSpPr>
        <p:spPr>
          <a:xfrm>
            <a:off x="838200" y="1397079"/>
            <a:ext cx="107981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estimateEmissionProbability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(Collection&lt;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[][]&gt; samples,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max_obser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max_obser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sample : samples)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o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[s][o];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normalize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50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4.4.4 </a:t>
            </a:r>
            <a:r>
              <a:rPr lang="en-US" b="1" dirty="0" err="1"/>
              <a:t>验证样本生成与模型训练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748F3E-E2D0-D143-A06A-D2186C60F47A}"/>
              </a:ext>
            </a:extLst>
          </p:cNvPr>
          <p:cNvSpPr/>
          <p:nvPr/>
        </p:nvSpPr>
        <p:spPr>
          <a:xfrm>
            <a:off x="838200" y="2270631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trained_model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FirstOrderHiddenMarkovModel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trained_model.train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given_model.generate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100000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assert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trained_model.similar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given_model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39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 </a:t>
            </a:r>
            <a:r>
              <a:rPr lang="zh-CN" altLang="en-US" b="1" dirty="0"/>
              <a:t>隐马尔可夫模型的预测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在医疗诊断系统中，假定来了一位病人，他最近三天的身体感受是：正常、体寒、头晕，请预测他这三天最可能的健康状态和相应概率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3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4.1.1 </a:t>
            </a:r>
            <a:r>
              <a:rPr lang="zh-CN" altLang="en-US" b="1" dirty="0"/>
              <a:t>序列标注与中文分词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中文分词转化为标注集为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的序列标注问题</a:t>
                </a:r>
                <a:endParaRPr lang="en-US" altLang="zh-CN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97DD376C-5564-F241-9D61-04690D1B44B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521468" y="2702084"/>
            <a:ext cx="5334000" cy="25984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5701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4.5.1 </a:t>
            </a:r>
            <a:r>
              <a:rPr lang="zh-CN" altLang="en-US" b="1" dirty="0"/>
              <a:t>概率计算的前向算法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顺着隐马尔可夫链走（图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4-10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），首先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时初始状态没有前驱状态，其发生概率由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决定，即：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4.1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接着对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由前驱状态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转移而来，其转移概率由矩阵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决定，即：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(4.2)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最后，对于每个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，都会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，其发射概率由矩阵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决定，即：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(4.4)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85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所有备选状态构成一幅有向无环图，待求的概率最大的状态序列就是图中的最长路径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23F9E565-A6D7-0945-AA0D-07F2C0F4389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881247"/>
            <a:ext cx="5334000" cy="33134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1671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时初始最优路径的备选由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个状态组成，它们的前驱为空。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=1,⋯,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=1,⋯,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</m:e>
                      </m:mr>
                    </m:m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(4.6)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0594BC1-C3EA-CD45-9BD4-2A906266D463}"/>
              </a:ext>
            </a:extLst>
          </p:cNvPr>
          <p:cNvSpPr/>
          <p:nvPr/>
        </p:nvSpPr>
        <p:spPr>
          <a:xfrm>
            <a:off x="1280845" y="4124007"/>
            <a:ext cx="89727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第一个时刻，使用初始概率向量乘以发射概率矩阵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score[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][observation[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]];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//①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423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2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递推，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时每条备选路径像贪吃蛇一样吃入一个新状态，长度增加一个单位，根据转移概率和发射概率计算花费。找出新的局部最优路径，更新两个数组。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(4.7)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57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时找出新的局部最优路径，更新两个数组。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72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294EA3-42E4-0442-B162-D11F06912DB0}"/>
              </a:ext>
            </a:extLst>
          </p:cNvPr>
          <p:cNvSpPr/>
          <p:nvPr/>
        </p:nvSpPr>
        <p:spPr>
          <a:xfrm>
            <a:off x="838200" y="2353457"/>
            <a:ext cx="1146596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第二个时刻，使用前一个时刻的概率向量乘以一阶转移矩阵乘以发射概率矩阵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 pre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t++)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swap(now, pre)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s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++s){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score[s]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Integer.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MIN_VALUE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f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++f){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= pre[f]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[f][s]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[s][observation[t]];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(p &gt; score[s]){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score[s] = p;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path[t][s] = f;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sz="2000" dirty="0">
              <a:effectLst/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75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3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终止，找出最终时刻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数组中的最大概率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，以及相应的结尾状态下标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𝑚𝑎𝑥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   =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𝑚𝑎𝑥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mr>
                    </m:m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(4.8)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27FB389-1F65-D940-AEA6-64BC66C44DFB}"/>
              </a:ext>
            </a:extLst>
          </p:cNvPr>
          <p:cNvSpPr/>
          <p:nvPr/>
        </p:nvSpPr>
        <p:spPr>
          <a:xfrm>
            <a:off x="941798" y="3995678"/>
            <a:ext cx="86028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max_score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Integer.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MIN_VALUE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s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s++)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//③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(score[s] 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max_score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max_score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score[s];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804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回溯，根据前驱数组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𝝍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回溯前驱状态，取得最优路径状态下标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−2,⋯,1</m:t>
                          </m:r>
                        </m:e>
                      </m:mr>
                    </m:m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(4.9)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B105DE-628F-0F4D-9A1B-92DAA79543F4}"/>
              </a:ext>
            </a:extLst>
          </p:cNvPr>
          <p:cNvSpPr/>
          <p:nvPr/>
        </p:nvSpPr>
        <p:spPr>
          <a:xfrm>
            <a:off x="1065088" y="4231459"/>
            <a:ext cx="79453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path.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 &gt;=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--t)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//④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state[t]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path[t][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998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A51E89-0CB1-3C42-B119-6AAA19399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020" y="695193"/>
            <a:ext cx="10902461" cy="58437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55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 </a:t>
            </a:r>
            <a:r>
              <a:rPr lang="zh-CN" altLang="en-US" b="1" dirty="0"/>
              <a:t>隐马尔可夫模型应用于中文分词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HanLP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已经实现了基于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的中文分词器</a:t>
            </a:r>
            <a:r>
              <a:rPr lang="en-US" sz="2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HMMSegmenter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77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4.6.1 </a:t>
            </a:r>
            <a:r>
              <a:rPr lang="zh-CN" altLang="en-US" b="1" dirty="0"/>
              <a:t>标注集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标签到整型的映射，称为</a:t>
                </a:r>
                <a:r>
                  <a:rPr lang="en-US" sz="2400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CWSTagSet</a:t>
                </a:r>
                <a:endParaRPr lang="en-US" sz="24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32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用于词性标注的</a:t>
                </a:r>
                <a:r>
                  <a:rPr lang="en-US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POSTagSet</a:t>
                </a:r>
                <a:endParaRPr lang="en-US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用于命名实体识别的</a:t>
                </a:r>
                <a:r>
                  <a:rPr lang="en-US" sz="2400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NERTagSet</a:t>
                </a:r>
                <a:endParaRPr lang="en-US" sz="24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">
            <a:extLst>
              <a:ext uri="{FF2B5EF4-FFF2-40B4-BE49-F238E27FC236}">
                <a16:creationId xmlns:a16="http://schemas.microsoft.com/office/drawing/2014/main" id="{F1776DD4-2B0A-0A45-B6BB-B55B018B909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429000" y="3772831"/>
            <a:ext cx="5334000" cy="19450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844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4.1.1 </a:t>
            </a:r>
            <a:r>
              <a:rPr lang="zh-CN" altLang="en-US" b="1" dirty="0"/>
              <a:t>序列标注与中文分词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人们提出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这种最流行的标注集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汉字分别作为词语首尾（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egin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）、词中（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iddle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）以及单字成词（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ingle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658A59E0-3023-4848-A5EE-D54CB234AFA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2776251" y="3429000"/>
            <a:ext cx="6639497" cy="25285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1173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4.6.2 </a:t>
            </a:r>
            <a:r>
              <a:rPr lang="zh-CN" altLang="en-US" b="1" dirty="0"/>
              <a:t>字符映射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HanLP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实现了从字符串形式到整型的映射，称为</a:t>
            </a:r>
            <a:r>
              <a:rPr lang="en-US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Vocabulary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词表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21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4.6.3 </a:t>
            </a:r>
            <a:r>
              <a:rPr lang="zh-CN" altLang="en-US" b="1" dirty="0"/>
              <a:t>语料转换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将语料转换为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二元组才能训练</a:t>
                </a:r>
                <a:r>
                  <a:rPr lang="zh-CN" altLang="en-US" b="1" dirty="0"/>
                  <a:t>隐马尔可夫模型</a:t>
                </a:r>
                <a:endParaRPr lang="en-US" altLang="zh-CN" b="1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32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位于</a:t>
                </a:r>
                <a:r>
                  <a:rPr lang="en-US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com.hankcs.hanlp.model.hmm.HMMSegmenter#convertToSequence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5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4.6.4 </a:t>
            </a:r>
            <a:r>
              <a:rPr lang="en-US" b="1" dirty="0" err="1"/>
              <a:t>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HMMSegmenter</a:t>
            </a:r>
            <a:r>
              <a:rPr lang="en-US" sz="3200" dirty="0" err="1">
                <a:cs typeface="Times New Roman" panose="02020603050405020304" pitchFamily="18" charset="0"/>
              </a:rPr>
              <a:t>提供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train</a:t>
            </a:r>
            <a:r>
              <a:rPr lang="en-US" sz="3200" dirty="0" err="1">
                <a:cs typeface="Times New Roman" panose="02020603050405020304" pitchFamily="18" charset="0"/>
              </a:rPr>
              <a:t>接口，接受《人民日报》格式语料库的路径</a:t>
            </a:r>
            <a:endParaRPr lang="en-US" sz="3200" dirty="0"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 err="1">
                <a:cs typeface="Times New Roman" panose="02020603050405020304" pitchFamily="18" charset="0"/>
              </a:rPr>
              <a:t>训练出的模型存储在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HiddenMarkovModel</a:t>
            </a:r>
            <a:r>
              <a:rPr lang="en-US" sz="3200" dirty="0" err="1">
                <a:cs typeface="Times New Roman" panose="02020603050405020304" pitchFamily="18" charset="0"/>
              </a:rPr>
              <a:t>类型的成员变量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model</a:t>
            </a:r>
            <a:r>
              <a:rPr lang="en-US" sz="3200" dirty="0" err="1">
                <a:cs typeface="Times New Roman" panose="02020603050405020304" pitchFamily="18" charset="0"/>
              </a:rPr>
              <a:t>中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12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4.6.4 </a:t>
            </a:r>
            <a:r>
              <a:rPr lang="en-US" b="1" dirty="0" err="1"/>
              <a:t>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2A7ADB-2DBB-6449-ABB0-BE2ECB105E08}"/>
              </a:ext>
            </a:extLst>
          </p:cNvPr>
          <p:cNvSpPr/>
          <p:nvPr/>
        </p:nvSpPr>
        <p:spPr>
          <a:xfrm>
            <a:off x="838200" y="24168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train(corpus, model):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HMMSegmenter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(model)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segmenter.train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segmenter.toSegment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29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4.6.5 </a:t>
            </a:r>
            <a:r>
              <a:rPr lang="zh-CN" altLang="en-US" b="1" dirty="0"/>
              <a:t>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分词器必须根据标签序列的指示，将字符序列转换为单词序列</a:t>
                </a:r>
                <a:endParaRPr lang="en-US" altLang="zh-CN" dirty="0"/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初始化单词链表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与单词缓冲区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为空白，即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[]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""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逐个读入字符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与标签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。若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，则切断，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=[]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检查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是否为空白，若非空白则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526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4.6.6 </a:t>
            </a:r>
            <a:r>
              <a:rPr lang="zh-CN" altLang="en-US" b="1" dirty="0"/>
              <a:t>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latinLnBrk="1">
                  <a:spcAft>
                    <a:spcPts val="1000"/>
                  </a:spcAft>
                </a:pPr>
                <a:r>
                  <a:rPr lang="en-US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P:78.49 R:80.38 F1:79.42 OOV-R:41.11 IV-R:81.44</a:t>
                </a:r>
              </a:p>
              <a:p>
                <a:pPr lvl="1" latinLnBrk="1"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值只有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79.42%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，甚至不如词典分词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 latinLnBrk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𝑂𝑂𝑉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的确提高到了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41.11%</m:t>
                    </m:r>
                  </m:oMath>
                </a14:m>
                <a:endParaRPr lang="en-US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 lvl="1" latinLnBrk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说明几乎有一半的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OOV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都被正确地召回了，拖累成绩的反而是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IV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的大量错误</a:t>
                </a:r>
                <a:endParaRPr lang="en-US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028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</a:t>
            </a:r>
            <a:r>
              <a:rPr lang="zh-CN" altLang="en-US" b="1" dirty="0"/>
              <a:t>二阶隐马尔可夫模型</a:t>
            </a:r>
            <a:r>
              <a:rPr lang="en-US" b="1" dirty="0"/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中每个状态仅依赖于前一个状态，则称为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一阶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如果依赖于前两个状态，则称为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二阶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2C00C8D1-9DDF-5A49-8FCF-0E6F55D056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3429000"/>
            <a:ext cx="5334000" cy="20637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76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4.7.1 </a:t>
            </a:r>
            <a:r>
              <a:rPr lang="zh-CN" altLang="en-US" b="1" dirty="0"/>
              <a:t>二阶转移概率张量的估计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将序列三元语法片段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的频次按下标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计入张量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，归一化后得到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 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503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4.7.2 </a:t>
            </a:r>
            <a:r>
              <a:rPr lang="zh-CN" altLang="en-US" b="1" dirty="0"/>
              <a:t>二阶隐马尔可夫模型中的维特比算法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时，以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结尾的路径的最大概率。相应地，定义前驱数组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递推时，双重循环遍历所有可能的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，维护两个数组：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−2,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−2,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(4.10)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4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397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4.7.3 </a:t>
            </a:r>
            <a:r>
              <a:rPr lang="zh-CN" altLang="en-US" b="1" dirty="0"/>
              <a:t>二阶隐马尔可夫模型应用于中文分词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D803F96-65C2-1846-B214-B2E4B48EBA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418606"/>
                  </p:ext>
                </p:extLst>
              </p:nvPr>
            </p:nvGraphicFramePr>
            <p:xfrm>
              <a:off x="838200" y="2349500"/>
              <a:ext cx="10515600" cy="2159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63979448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61225743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817278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6460292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58977046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3428456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OOV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7779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0784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二元文法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4493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0629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9796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D803F96-65C2-1846-B214-B2E4B48EBA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418606"/>
                  </p:ext>
                </p:extLst>
              </p:nvPr>
            </p:nvGraphicFramePr>
            <p:xfrm>
              <a:off x="838200" y="2349500"/>
              <a:ext cx="10515600" cy="2159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63979448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61225743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817278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6460292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58977046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34284562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725" t="-19231" r="-4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25" t="-19231" r="-3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725" t="-19231" r="-2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725" t="-19231" r="-1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0725" t="-19231" b="-5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7796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07842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二元文法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449391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06292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9796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764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4.1.2 </a:t>
            </a:r>
            <a:r>
              <a:rPr lang="zh-CN" altLang="en-US" b="1" dirty="0"/>
              <a:t>序列标注与词性标注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B1848EB6-3CBF-E54D-9AC6-5B1FB5822C7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317619" y="2875694"/>
            <a:ext cx="7556761" cy="287783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6406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4.8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的基本问题有三个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样本生成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参数估计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序列预测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然而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用于中文分词的效果并不理想，看来朴素的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不适合中文分词，我们需要更高级的模型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作为入门模型，比较容易上手，同时也是许多高级模型的基础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3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4.1.3 </a:t>
            </a:r>
            <a:r>
              <a:rPr lang="zh-CN" altLang="en-US" b="1" dirty="0"/>
              <a:t>序列标注与命名实体识别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地名和机构名常常由多个单词组成（称为</a:t>
            </a:r>
            <a:r>
              <a:rPr lang="zh-CN" altLang="en-US" b="1" dirty="0"/>
              <a:t>复合词</a:t>
            </a:r>
            <a:r>
              <a:rPr lang="zh-CN" altLang="en-US" dirty="0"/>
              <a:t>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B1848EB6-3CBF-E54D-9AC6-5B1FB5822C78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2317619" y="2875694"/>
            <a:ext cx="7556761" cy="28778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01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 </a:t>
            </a:r>
            <a:r>
              <a:rPr lang="en-US" b="1" dirty="0" err="1"/>
              <a:t>隐马尔可夫模型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 err="1">
                    <a:cs typeface="Times New Roman" panose="02020603050405020304" pitchFamily="18" charset="0"/>
                  </a:rPr>
                  <a:t>隐马尔可夫模型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Hidden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Markov 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en-US" dirty="0" err="1">
                    <a:cs typeface="Times New Roman" panose="02020603050405020304" pitchFamily="18" charset="0"/>
                  </a:rPr>
                  <a:t>，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HMM</a:t>
                </a:r>
                <a:r>
                  <a:rPr lang="en-US" dirty="0" err="1">
                    <a:cs typeface="Times New Roman" panose="02020603050405020304" pitchFamily="18" charset="0"/>
                  </a:rPr>
                  <a:t>）是描述两个时序序列联合分布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的概率模型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序列外界可见</a:t>
                </a:r>
                <a:r>
                  <a:rPr lang="en-US" dirty="0">
                    <a:cs typeface="Times New Roman" panose="02020603050405020304" pitchFamily="18" charset="0"/>
                  </a:rPr>
                  <a:t>（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外界</a:t>
                </a:r>
                <a:r>
                  <a:rPr lang="en-US" dirty="0" err="1">
                    <a:cs typeface="Times New Roman" panose="02020603050405020304" pitchFamily="18" charset="0"/>
                  </a:rPr>
                  <a:t>指的是观测者</a:t>
                </a:r>
                <a:r>
                  <a:rPr lang="en-US" dirty="0">
                    <a:cs typeface="Times New Roman" panose="02020603050405020304" pitchFamily="18" charset="0"/>
                  </a:rPr>
                  <a:t>），</a:t>
                </a:r>
                <a:r>
                  <a:rPr lang="en-US" dirty="0" err="1">
                    <a:cs typeface="Times New Roman" panose="02020603050405020304" pitchFamily="18" charset="0"/>
                  </a:rPr>
                  <a:t>称为</a:t>
                </a:r>
                <a:r>
                  <a:rPr lang="en-US" b="1" dirty="0" err="1">
                    <a:cs typeface="Times New Roman" panose="02020603050405020304" pitchFamily="18" charset="0"/>
                  </a:rPr>
                  <a:t>观测序列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observation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sequence</a:t>
                </a:r>
                <a:r>
                  <a:rPr lang="en-US" dirty="0">
                    <a:cs typeface="Times New Roman" panose="02020603050405020304" pitchFamily="18" charset="0"/>
                  </a:rPr>
                  <a:t>）</a:t>
                </a:r>
              </a:p>
              <a:p>
                <a:pPr lvl="2"/>
                <a:r>
                  <a:rPr lang="zh-CN" altLang="en-US" dirty="0"/>
                  <a:t>观测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为单词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序列外界不可见，称为</a:t>
                </a:r>
                <a:r>
                  <a:rPr lang="en-US" b="1" dirty="0" err="1">
                    <a:cs typeface="Times New Roman" panose="02020603050405020304" pitchFamily="18" charset="0"/>
                  </a:rPr>
                  <a:t>状态序列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sequence</a:t>
                </a:r>
                <a:r>
                  <a:rPr lang="en-US" dirty="0">
                    <a:cs typeface="Times New Roman" panose="02020603050405020304" pitchFamily="18" charset="0"/>
                  </a:rPr>
                  <a:t>）</a:t>
                </a:r>
              </a:p>
              <a:p>
                <a:pPr lvl="2"/>
                <a:r>
                  <a:rPr lang="zh-CN" altLang="en-US" dirty="0"/>
                  <a:t>状态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为词性</a:t>
                </a:r>
                <a:endParaRPr lang="en-US" altLang="zh-CN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人们也称状态为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隐状态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hidden state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），而称观测为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显状态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visible state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之所以称为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马尔可夫模型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，是因为它满足马尔可夫假设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4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4.2.1 </a:t>
            </a:r>
            <a:r>
              <a:rPr lang="zh-CN" altLang="en-US" b="1" dirty="0"/>
              <a:t>从马尔可夫假设到隐马尔可夫模型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马尔可夫假设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：每个事件的发生概率只取决于前一个事件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将满足该假设的连续多个事件串联在一起，就构成了</a:t>
                </a:r>
                <a:r>
                  <a:rPr lang="zh-CN" altLang="en-US" b="1" dirty="0"/>
                  <a:t>马尔可夫链</a:t>
                </a:r>
                <a:endParaRPr lang="en-US" altLang="zh-CN" b="1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隐马尔可夫模型理解起来就并不复杂了：它的马尔可夫假设作用于状态序列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当前状态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仅仅依赖于前一个状态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，连续多个状态构成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隐马尔可夫链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任意时刻的观测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只依赖于该时刻的状态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，与其他时刻的状态或观测独立无关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4.2.1 </a:t>
            </a:r>
            <a:r>
              <a:rPr lang="zh-CN" altLang="en-US" b="1" dirty="0"/>
              <a:t>从马尔可夫假设到隐马尔可夫模型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用箭头表示事件的依赖关系（箭头终点是结果，依赖于起点的因缘）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BB5A545D-149B-2F47-AB48-5A665AD7B3D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892550" y="3429000"/>
            <a:ext cx="44069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0C656-65F8-834F-812E-0C5FADAC93B4}"/>
              </a:ext>
            </a:extLst>
          </p:cNvPr>
          <p:cNvSpPr/>
          <p:nvPr/>
        </p:nvSpPr>
        <p:spPr>
          <a:xfrm>
            <a:off x="3245700" y="2880281"/>
            <a:ext cx="5700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4-7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隐马尔可夫模型状态序列与观测序列的依赖关系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3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3433</Words>
  <Application>Microsoft Office PowerPoint</Application>
  <PresentationFormat>宽屏</PresentationFormat>
  <Paragraphs>311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SimSun</vt:lpstr>
      <vt:lpstr>Arial</vt:lpstr>
      <vt:lpstr>Calibri</vt:lpstr>
      <vt:lpstr>Cambria</vt:lpstr>
      <vt:lpstr>Cambria Math</vt:lpstr>
      <vt:lpstr>Consolas</vt:lpstr>
      <vt:lpstr>Office Theme</vt:lpstr>
      <vt:lpstr>第四章 隐马尔可夫模型与序列标注</vt:lpstr>
      <vt:lpstr>4.1 序列标注问题</vt:lpstr>
      <vt:lpstr>4.1.1 序列标注与中文分词</vt:lpstr>
      <vt:lpstr>4.1.1 序列标注与中文分词</vt:lpstr>
      <vt:lpstr>4.1.2 序列标注与词性标注</vt:lpstr>
      <vt:lpstr>4.1.3 序列标注与命名实体识别</vt:lpstr>
      <vt:lpstr>4.2 隐马尔可夫模型</vt:lpstr>
      <vt:lpstr>4.2.1 从马尔可夫假设到隐马尔可夫模型</vt:lpstr>
      <vt:lpstr>4.2.1 从马尔可夫假设到隐马尔可夫模型</vt:lpstr>
      <vt:lpstr>4.2.1 从马尔可夫假设到隐马尔可夫模型</vt:lpstr>
      <vt:lpstr>4.2.2 初始状态概率向量</vt:lpstr>
      <vt:lpstr>4.2.2 初始状态概率向量</vt:lpstr>
      <vt:lpstr>4.2.3 状态转移概率矩阵</vt:lpstr>
      <vt:lpstr>4.2.4 发射概率矩阵</vt:lpstr>
      <vt:lpstr>4.2.5 隐马尔可夫模型的三个基本用法</vt:lpstr>
      <vt:lpstr>4.3 隐马尔可夫模型的样本生成</vt:lpstr>
      <vt:lpstr>4.3.1 案例——医疗诊断</vt:lpstr>
      <vt:lpstr>4.3.1 案例——医疗诊断</vt:lpstr>
      <vt:lpstr>4.3.1 案例——医疗诊断</vt:lpstr>
      <vt:lpstr>4.3.2 样本生成算法</vt:lpstr>
      <vt:lpstr>4.3.2 样本生成算法</vt:lpstr>
      <vt:lpstr>4.4 隐马尔可夫模型的训练</vt:lpstr>
      <vt:lpstr>4.4.1 转移概率矩阵的估计</vt:lpstr>
      <vt:lpstr>4.4.1 转移概率矩阵的估计</vt:lpstr>
      <vt:lpstr>4.4.2 初始状态概率向量的估计</vt:lpstr>
      <vt:lpstr>4.4.3 发射概率矩阵的估计</vt:lpstr>
      <vt:lpstr>4.4.3 发射概率矩阵的估计</vt:lpstr>
      <vt:lpstr>4.4.4 验证样本生成与模型训练</vt:lpstr>
      <vt:lpstr>4.5 隐马尔可夫模型的预测</vt:lpstr>
      <vt:lpstr>4.5.1 概率计算的前向算法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4.6 隐马尔可夫模型应用于中文分词</vt:lpstr>
      <vt:lpstr>4.6.1 标注集</vt:lpstr>
      <vt:lpstr>4.6.2 字符映射</vt:lpstr>
      <vt:lpstr>4.6.3 语料转换</vt:lpstr>
      <vt:lpstr>4.6.4 训练</vt:lpstr>
      <vt:lpstr>4.6.4 训练</vt:lpstr>
      <vt:lpstr>4.6.5 预测</vt:lpstr>
      <vt:lpstr>4.6.6 评测</vt:lpstr>
      <vt:lpstr>4.7二阶隐马尔可夫模型*</vt:lpstr>
      <vt:lpstr>4.7.1 二阶转移概率张量的估计</vt:lpstr>
      <vt:lpstr>4.7.2 二阶隐马尔可夫模型中的维特比算法</vt:lpstr>
      <vt:lpstr>4.7.3 二阶隐马尔可夫模型应用于中文分词</vt:lpstr>
      <vt:lpstr>4.8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David yonggang</cp:lastModifiedBy>
  <cp:revision>254</cp:revision>
  <dcterms:created xsi:type="dcterms:W3CDTF">2019-10-06T17:25:52Z</dcterms:created>
  <dcterms:modified xsi:type="dcterms:W3CDTF">2020-06-29T16:36:20Z</dcterms:modified>
</cp:coreProperties>
</file>